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ea59ba4c7e24204" /><Relationship Type="http://schemas.openxmlformats.org/officeDocument/2006/relationships/extended-properties" Target="/docProps/app.xml" Id="Rc08d90ec213e4237" /><Relationship Type="http://schemas.openxmlformats.org/officeDocument/2006/relationships/officeDocument" Target="/ppt/presentation.xml" Id="Rbbf1933395a742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fa6c965e14c08"/>
  </p:sldMasterIdLst>
  <p:notesMasterIdLst>
    <p:notesMasterId xmlns:r="http://schemas.openxmlformats.org/officeDocument/2006/relationships" r:id="Rfe4adebd2349485c"/>
  </p:notesMasterIdLst>
  <p:sldIdLst>
    <p:sldId xmlns:r="http://schemas.openxmlformats.org/officeDocument/2006/relationships" id="256" r:id="R0ee9cd4d4f354723"/>
    <p:sldId xmlns:r="http://schemas.openxmlformats.org/officeDocument/2006/relationships" id="257" r:id="R192defba5ac54b79"/>
    <p:sldId xmlns:r="http://schemas.openxmlformats.org/officeDocument/2006/relationships" id="258" r:id="Ra1adf6728217485c"/>
    <p:sldId xmlns:r="http://schemas.openxmlformats.org/officeDocument/2006/relationships" id="259" r:id="R781986cb3de34c45"/>
    <p:sldId xmlns:r="http://schemas.openxmlformats.org/officeDocument/2006/relationships" id="260" r:id="R4cb0ee9151484c77"/>
    <p:sldId xmlns:r="http://schemas.openxmlformats.org/officeDocument/2006/relationships" id="261" r:id="R54c64ba8427b45e7"/>
    <p:sldId xmlns:r="http://schemas.openxmlformats.org/officeDocument/2006/relationships" id="262" r:id="Re14dcf580de34df9"/>
    <p:sldId xmlns:r="http://schemas.openxmlformats.org/officeDocument/2006/relationships" id="263" r:id="Ree292011d64749ac"/>
    <p:sldId xmlns:r="http://schemas.openxmlformats.org/officeDocument/2006/relationships" id="264" r:id="R2e47f75188c44025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fa6c965e14c08" /><Relationship Type="http://schemas.openxmlformats.org/officeDocument/2006/relationships/theme" Target="/ppt/theme/theme1.xml" Id="Rc84a2c98461442aa" /><Relationship Type="http://schemas.openxmlformats.org/officeDocument/2006/relationships/notesMaster" Target="/ppt/notesMasters/notesMaster1.xml" Id="Rfe4adebd2349485c" /><Relationship Type="http://schemas.openxmlformats.org/officeDocument/2006/relationships/presProps" Target="/ppt/presProps.xml" Id="R3347034de30e4c73" /><Relationship Type="http://schemas.openxmlformats.org/officeDocument/2006/relationships/viewProps" Target="/ppt/viewProps.xml" Id="R466c4cd48a4149ef" /><Relationship Type="http://schemas.openxmlformats.org/officeDocument/2006/relationships/tableStyles" Target="/ppt/tableStyles.xml" Id="R73e5f5b509e9484e" /><Relationship Type="http://schemas.openxmlformats.org/officeDocument/2006/relationships/slide" Target="/ppt/slides/slide1.xml" Id="R0ee9cd4d4f354723" /><Relationship Type="http://schemas.openxmlformats.org/officeDocument/2006/relationships/slide" Target="/ppt/slides/slide2.xml" Id="R192defba5ac54b79" /><Relationship Type="http://schemas.openxmlformats.org/officeDocument/2006/relationships/slide" Target="/ppt/slides/slide3.xml" Id="Ra1adf6728217485c" /><Relationship Type="http://schemas.openxmlformats.org/officeDocument/2006/relationships/slide" Target="/ppt/slides/slide4.xml" Id="R781986cb3de34c45" /><Relationship Type="http://schemas.openxmlformats.org/officeDocument/2006/relationships/slide" Target="/ppt/slides/slide5.xml" Id="R4cb0ee9151484c77" /><Relationship Type="http://schemas.openxmlformats.org/officeDocument/2006/relationships/slide" Target="/ppt/slides/slide6.xml" Id="R54c64ba8427b45e7" /><Relationship Type="http://schemas.openxmlformats.org/officeDocument/2006/relationships/slide" Target="/ppt/slides/slide7.xml" Id="Re14dcf580de34df9" /><Relationship Type="http://schemas.openxmlformats.org/officeDocument/2006/relationships/slide" Target="/ppt/slides/slide8.xml" Id="Ree292011d64749ac" /><Relationship Type="http://schemas.openxmlformats.org/officeDocument/2006/relationships/slide" Target="/ppt/slides/slide9.xml" Id="R2e47f75188c4402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4ef234a85d946a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2e6fb86ecb4fb7" /><Relationship Type="http://schemas.openxmlformats.org/officeDocument/2006/relationships/notesMaster" Target="/ppt/notesMasters/notesMaster1.xml" Id="R1309ca05905a460a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6ae71f21e8f48e4" /><Relationship Type="http://schemas.openxmlformats.org/officeDocument/2006/relationships/notesMaster" Target="/ppt/notesMasters/notesMaster1.xml" Id="R70d23beb8f7e4fb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38c8de6db94749" /><Relationship Type="http://schemas.openxmlformats.org/officeDocument/2006/relationships/notesMaster" Target="/ppt/notesMasters/notesMaster1.xml" Id="R13324b3c25c0406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ec8b026e03848c0" /><Relationship Type="http://schemas.openxmlformats.org/officeDocument/2006/relationships/notesMaster" Target="/ppt/notesMasters/notesMaster1.xml" Id="Rf1619ee475424e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1aee0ce3ba84bd2" /><Relationship Type="http://schemas.openxmlformats.org/officeDocument/2006/relationships/notesMaster" Target="/ppt/notesMasters/notesMaster1.xml" Id="R815f773b56bd47f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29d640d45b54027" /><Relationship Type="http://schemas.openxmlformats.org/officeDocument/2006/relationships/notesMaster" Target="/ppt/notesMasters/notesMaster1.xml" Id="R630f81a5717346c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4ae6e5ed6c7142c3" /><Relationship Type="http://schemas.openxmlformats.org/officeDocument/2006/relationships/notesMaster" Target="/ppt/notesMasters/notesMaster1.xml" Id="Rbb7198326b54455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0f583b0a432459d" /><Relationship Type="http://schemas.openxmlformats.org/officeDocument/2006/relationships/notesMaster" Target="/ppt/notesMasters/notesMaster1.xml" Id="R495b5a148337455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d0ea6c5fc48944a6" /><Relationship Type="http://schemas.openxmlformats.org/officeDocument/2006/relationships/notesMaster" Target="/ppt/notesMasters/notesMaster1.xml" Id="R9f34d0cc2be6483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5d50b5b7b43de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498791af48f24550" /><Relationship Type="http://schemas.openxmlformats.org/officeDocument/2006/relationships/slideLayout" Target="/ppt/slideLayouts/slideLayout2.xml" Id="R6544e6dff30d4d5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4e6dff30d4d5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f8893c2955b478f" /><Relationship Type="http://schemas.openxmlformats.org/officeDocument/2006/relationships/notesSlide" Target="/ppt/notesSlides/notesSlide1.xml" Id="R4408cddc6ec2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af872b64ba43d4" /><Relationship Type="http://schemas.openxmlformats.org/officeDocument/2006/relationships/notesSlide" Target="/ppt/notesSlides/notesSlide2.xml" Id="R78bf5c44e9d8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72e871e42854da6" /><Relationship Type="http://schemas.openxmlformats.org/officeDocument/2006/relationships/notesSlide" Target="/ppt/notesSlides/notesSlide3.xml" Id="Rcbd2d165c7fe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d32501c38a54f40" /><Relationship Type="http://schemas.openxmlformats.org/officeDocument/2006/relationships/notesSlide" Target="/ppt/notesSlides/notesSlide4.xml" Id="Rc1217141aa364f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a476d1889b74444" /><Relationship Type="http://schemas.openxmlformats.org/officeDocument/2006/relationships/notesSlide" Target="/ppt/notesSlides/notesSlide5.xml" Id="R945ce25982e0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d12ce15327a4d94" /><Relationship Type="http://schemas.openxmlformats.org/officeDocument/2006/relationships/notesSlide" Target="/ppt/notesSlides/notesSlide6.xml" Id="R047de75c26d1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692623abde8460c" /><Relationship Type="http://schemas.openxmlformats.org/officeDocument/2006/relationships/notesSlide" Target="/ppt/notesSlides/notesSlide7.xml" Id="R85eb52130f36496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acc94695b1481b" /><Relationship Type="http://schemas.openxmlformats.org/officeDocument/2006/relationships/notesSlide" Target="/ppt/notesSlides/notesSlide8.xml" Id="R4709cec495ed4a5d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50cb28c3dc47e4" /><Relationship Type="http://schemas.openxmlformats.org/officeDocument/2006/relationships/notesSlide" Target="/ppt/notesSlides/notesSlide9.xml" Id="R501825f7f2b3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572105D-E2FE-4FEF-8E89-C4E5B3E6B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3F7F423-BB9E-440B-8EF3-2E9922E69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0B4D632-C7C4-407A-883D-C46195FAE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075E019-63DB-471A-9240-B1D12112A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C3D550A-2749-4763-9040-D6EA25037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INTERNAL PILOT PITCH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4871286-0279-482E-9CBE-6162331F9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904875"/>
            <a:ext cx="47625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defRPr>
            </a:pPr>
            <a:r>
              <a:rPr sz="2025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rPr>
              <a:t>Boardroom Analyst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CCA927-205E-4401-8EFD-B2F545288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85900"/>
            <a:ext cx="7239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9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Turns governed datamarts into CEO-ready answers that show their work.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D27AE99-646E-442B-AECA-B8CE55528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543300"/>
            <a:ext cx="68580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A premium agent skill pack for executive analytics: dbt docs as semantic authority, local read-only DuckDB, SQL provenance, chart-ready evidence, and caveats on every material claim.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78B614A-A5FE-4279-8151-651F5CBC1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876300"/>
            <a:ext cx="3162300" cy="400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18B4FBB-6FD3-4D54-A49A-3029ABB09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181100"/>
            <a:ext cx="2476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Pitch proof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717FD24-9663-46F0-8273-CE7A0EBBC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619250"/>
            <a:ext cx="1047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3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B360D4-5073-4EEA-A81B-6D71FE648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2625" y="1695450"/>
            <a:ext cx="1428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installable skills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2D416C7-C3A5-4356-BE22-E39E5E5E0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143125"/>
            <a:ext cx="2324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D7D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B96D517-051D-4D33-A5EB-1DB8EB370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343150"/>
            <a:ext cx="1047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0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3A04EA7-3752-4993-8376-5ACF64526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2625" y="2419350"/>
            <a:ext cx="1428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network calls during analysis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DAA9F7F-D790-4110-BF41-C9DBD1B36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867025"/>
            <a:ext cx="2324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D7D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5EF12E-7014-4454-96FD-45ED5F183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067050"/>
            <a:ext cx="1047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100%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E799538-F295-4B54-AEDF-0006B3F6A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2625" y="3143250"/>
            <a:ext cx="1428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numeric claims cite SQL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0E2FFD-7B16-495D-AD4E-7218BA407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590925"/>
            <a:ext cx="23241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D7D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B55030D-17A8-4DEA-BADD-7A73A0E210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790950"/>
            <a:ext cx="1047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25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2 wks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348334F-0F31-42BA-8B51-7B6BECF67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72625" y="3867150"/>
            <a:ext cx="1428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pilot scope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11AC355-E10F-435B-AACC-8C895016B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0"/>
            <a:ext cx="32575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3"/>
          </a:solidFill>
          <a:ln xmlns:a="http://schemas.openxmlformats.org/drawingml/2006/main" w="9525">
            <a:solidFill>
              <a:srgbClr val="F0B8C2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A7CCAD6-BCB2-49B7-9ECE-3A20C0524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838700"/>
            <a:ext cx="3028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60023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E60023"/>
                </a:solidFill>
                <a:latin typeface="Aptos Mono"/>
                <a:ea typeface="Aptos Mono"/>
                <a:cs typeface="Aptos Mono"/>
              </a:rPr>
              <a:t>decision request: fund a contained pilot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5B17E43-51BC-4514-BC45-DFF8A1666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9A68F5E-5AB2-485F-A5FA-8AB128E78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506523686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F1922C-A1A2-4D75-B181-F7E1608FF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4216BE5-B869-4BAF-8F29-782B61EFB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7A7C00-A00E-4AD3-83AA-9D3277DFFA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4326E8A-7472-4389-A275-A0B8EAD0A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353D12-8D8B-4766-85AE-2F39EFC42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PROBLEM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8BEC47-E474-4A03-8950-8A2664264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477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Dashboards show what changed. Leadership asks why.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712C4D-9C7E-4BE6-95D7-93FA696D9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924050"/>
            <a:ext cx="10191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5E94B50-ED6F-4441-ACC3-59A2BDC75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133600"/>
            <a:ext cx="952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"The metric moved. What caused it, what should we inspect first, and can I trust the answer?"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A65F12-D367-4A27-80E0-69402FF810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02895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D372859-3D95-4006-8AA3-04199C009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219450"/>
            <a:ext cx="27241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Analyst loop is manual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20F1C90-D496-4493-8891-8661D6EEB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638550"/>
            <a:ext cx="27241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Recurring leadership readouts still require bespoke SQL, caveat gathering, screenshot exports, and narrative assembly.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D737483-2F75-445B-ACFA-9B93810F0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302895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A326F59-A468-48C6-98AA-8D3B5323E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219450"/>
            <a:ext cx="27241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Semantic context gets lost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4225F2-FA01-46B6-A8DB-9A4379D7D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67200" y="3638550"/>
            <a:ext cx="27241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Dashboard exports rarely carry metric definitions, model grain, join assumptions, or result provenance.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8BACCF-775F-4EAF-BA50-4153A0627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3028950"/>
            <a:ext cx="3143250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E19A5F4-F7FB-48C5-B810-EE6BEFF59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219450"/>
            <a:ext cx="27241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Generic AI is risky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8E3AEF6-9435-40F4-A2A8-8888F7967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3638550"/>
            <a:ext cx="27241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Without guardrails, an agent can infer unsupported metrics, use the wrong grain, or skip caveats in executive prose.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F660C77-3C6D-4E40-AC97-D6B116010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E97EED-65DB-4B1D-8857-42E49F55F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971802570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EF11087-6377-49EE-985E-2586C137BF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4D7E73-12A4-4E5C-9962-6ECF54A5A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58BD22-2A80-4AEE-9200-100408C96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CC4B68-D5B7-4044-8A63-113E1FF15E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61BCB33-3C2A-491F-8C61-30DDB63FB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PRODUCT CONCEPT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9D2C444-C87B-402A-B099-73644EC7F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97155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The trust layer already exists; the missing layer is governed agent orchestration.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E63381F-D6CE-4FD4-B0E6-5154B3E854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24100"/>
            <a:ext cx="22098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618098-0E50-4F12-AD14-7B8C2434A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90800"/>
            <a:ext cx="1809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dbt artifacts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2F7D3D7-C0F5-487B-A876-91D4003A6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90850"/>
            <a:ext cx="17907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Metric definitions, model docs, grain, joins, caveats.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9CB962-51DE-4E31-BAB8-D2DB3040F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19400" y="3114675"/>
            <a:ext cx="5143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B19527-8049-4253-8C85-64C51DBEF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067050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80F7F8-2C8A-4A6B-BAE4-B089E4C05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2324100"/>
            <a:ext cx="22098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B32C6AE-B7DF-49F6-AA1F-B8FA89AB9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590800"/>
            <a:ext cx="1809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DuckDB mart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B6D8EBB-D978-4151-82A5-C1511D538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990850"/>
            <a:ext cx="17907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Local read-only execution against documented data.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890212-E77E-46FC-92D3-684C49A1A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3114675"/>
            <a:ext cx="5143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7C4A10-2F58-48B7-9E7B-BCE307E75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067050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88BEF3A-3B36-4809-853B-E339FE7D0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2324100"/>
            <a:ext cx="22098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178A06B-A16C-477C-8168-2BB867761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590800"/>
            <a:ext cx="1809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skill pack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2471681-EEAF-4A40-8A4D-B80C98210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990850"/>
            <a:ext cx="17907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Onboard, brief, and query through deterministic helpers.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0E15B5A-3686-4ADA-B764-291274FFF1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3114675"/>
            <a:ext cx="5143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0817562-36BC-4180-B260-C33F28C90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5850" y="3067050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128964C-568A-4E9A-ACAB-A68C92BF5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2324100"/>
            <a:ext cx="2209800" cy="1619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D532F5B-9047-4874-98C0-44C52AE72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590800"/>
            <a:ext cx="18097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CEO brief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35AF29C-0E13-498D-AB11-C71A95379A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990850"/>
            <a:ext cx="17907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Ranked findings, charts, SQL appendix, provenance.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264B6BD-0A46-4166-B3C3-39383686D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495800"/>
            <a:ext cx="874395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3"/>
          </a:solidFill>
          <a:ln xmlns:a="http://schemas.openxmlformats.org/drawingml/2006/main" w="9525">
            <a:solidFill>
              <a:srgbClr val="F0B8C2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71B370C-8A5E-4B1D-8F69-44586E2FF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4705350"/>
            <a:ext cx="8210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15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What changes: the agent is allowed to reason only through documented context and executed read-only SQL.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753EC5B-2343-4CC5-8E1A-A521A3C7DC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98D8426-D585-4A2E-B0E8-ACD491E34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602721775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227B071-7D80-4026-917F-D55F40AA3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47A128-364E-4F86-B346-CE720BA60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FC5938B-D339-45AE-A409-BFDA80E07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920AF6-F7B0-4BCF-9882-FD75C37D4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E9800A-092A-4C91-9FD7-F55F8BCBF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DEMO FLOW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FF7D56-882E-4F24-A43D-67DCAE250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9535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A CEO question becomes an auditable brief through five governed steps.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5815E1F-56D9-4224-8DE5-CE2DFA79CD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47900"/>
            <a:ext cx="169545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6B45AF7-9190-4D98-8BBE-80B8F0FB7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57450"/>
            <a:ext cx="5905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D8DF"/>
                </a:solidFill>
                <a:latin typeface="Aptos Mono"/>
                <a:ea typeface="Aptos Mono"/>
                <a:cs typeface="Aptos Mono"/>
              </a:defRPr>
            </a:pPr>
            <a:r>
              <a:rPr sz="1350" b="1">
                <a:solidFill>
                  <a:srgbClr val="FFD8DF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7A02FE-6452-4539-BC51-B89E2B4A9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57500"/>
            <a:ext cx="1238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Onboard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5914736-D739-4142-B6F6-07AD363AA4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314700"/>
            <a:ext cx="12954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Validate DuckDB and dbt artifacts.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F51AB43-2FF0-41EA-8673-3F3203F04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3238500"/>
            <a:ext cx="419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578E468-7E83-4287-9D43-6CB12DC9D4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3190875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01A0D75-3159-4EC6-99F2-FDD22D4E4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2247900"/>
            <a:ext cx="169545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BF99D7-0A88-4435-938F-CDF1DF54F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2457450"/>
            <a:ext cx="5905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defRPr>
            </a:pPr>
            <a:r>
              <a: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92C129-B2D4-4B48-99DB-8C15328D8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2857500"/>
            <a:ext cx="1238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81253CB-DA18-4DB4-A270-734A41175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314700"/>
            <a:ext cx="12954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Normalize tables, metrics, grain, caveats.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A596FE3-A1A3-459F-8A64-5C97BDEFC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9600" y="3238500"/>
            <a:ext cx="419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670B97D-8EEB-400A-A927-47AE8CCF2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190875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6970847-FBB6-4927-92BD-24F30D840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2247900"/>
            <a:ext cx="169545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60D6912-E6AF-4446-BAF3-201B6002D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9200" y="2457450"/>
            <a:ext cx="5905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defRPr>
            </a:pPr>
            <a:r>
              <a: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BAC96A1-8A27-4FFB-8393-CC729F90B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9200" y="2857500"/>
            <a:ext cx="1238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Query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3D65372-09BB-4CEE-B164-5C30958F8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9200" y="3314700"/>
            <a:ext cx="12954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Run read-only SQL with query IDs.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AF00C5A-639A-4A39-8BEB-71148068B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3238500"/>
            <a:ext cx="419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924526A-6C2D-4F7B-9739-0332E3D81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3190875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17B47D8-22CB-49E8-8344-F9D8971D7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247900"/>
            <a:ext cx="169545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0BAF43C-436F-42A4-B49E-A495B7D78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457450"/>
            <a:ext cx="5905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defRPr>
            </a:pPr>
            <a:r>
              <a:rPr sz="1350" b="1">
                <a:solidFill>
                  <a:srgbClr val="E60023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E99BDAF-F92D-45DA-BA67-320F17F8F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2857500"/>
            <a:ext cx="1238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C4CD085-54F8-43BF-98BD-712EE91BF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3314700"/>
            <a:ext cx="12954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Export chart data and result hashes.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89EBBF4-F813-4AAC-90AD-F07CD8C09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3238500"/>
            <a:ext cx="4191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AD38F79-852C-4D80-B713-167721DB6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3190875"/>
            <a:ext cx="952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29D2F4A-5066-4774-AF02-93DE35487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247900"/>
            <a:ext cx="1695450" cy="1981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5ADE202-69F4-4CDA-B3CD-DEC1FB56B0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457450"/>
            <a:ext cx="5905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D8DF"/>
                </a:solidFill>
                <a:latin typeface="Aptos Mono"/>
                <a:ea typeface="Aptos Mono"/>
                <a:cs typeface="Aptos Mono"/>
              </a:defRPr>
            </a:pPr>
            <a:r>
              <a:rPr sz="1350" b="1">
                <a:solidFill>
                  <a:srgbClr val="FFD8DF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E1ABEDD-94C5-4A6B-BAEB-04B18D452E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857500"/>
            <a:ext cx="12382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Brief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6656BC0-DD19-4D33-813E-86FBD3723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3314700"/>
            <a:ext cx="12954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Write executive memo and appendix.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83D43DE-CE96-435C-AD9C-10116E0BA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705350"/>
            <a:ext cx="94107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050CD88-AACD-45C8-8673-BACABA131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4895850"/>
            <a:ext cx="88773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142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Trust checkpoint: if docs are missing, joins are unclear, or SQL is unsafe, the skill refuses or qualifies the answer.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E56C314-54B7-4DBB-8E81-9333759FE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96A5BF6-7AA3-4142-9C08-FF1E6A201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49335909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9E654F-B8A2-4882-B31E-24D18819D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181CDD8-7B10-4DD1-AF33-FEB336571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4479E9-BF37-4374-B784-4ACDD5AC5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C762A72-2A2B-42FE-83AE-51A48138A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9725BFF-68F1-48F9-B83A-9F467C2CD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EFF1F5-9D29-4B0D-8744-E1EA422E6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477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The demo proves narrative claims from source queries, not vibes.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7B5A9AC-7AB9-42D2-89AB-BA9A6EF43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924050"/>
            <a:ext cx="62865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5003D3-5DE3-42EF-BD8F-0E01672DF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71700"/>
            <a:ext cx="4762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Synthetic ad revenue by monetization surface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2390F36-0B93-4CE8-82BB-8F9B2F71EA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19350"/>
            <a:ext cx="1714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USD millions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96F49C-F3DC-4652-9899-A9362373FD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4479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16D2D40-9E90-4B04-AFD8-C9177CEF3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240030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Performance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290CCEF-3144-4CAE-ADFC-D7237F700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95800" y="24479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25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3F47B0A-621D-42E0-86F3-6F129047E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240030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Visual search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7E76B6-7C63-4AF5-BA6E-3E36BE629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24479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A6B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D6B2F4-E63F-4486-80D2-E80DA04FD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0" y="240030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Brand video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95D2A0-76B4-466B-9AEC-75829C37A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762500"/>
            <a:ext cx="5334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AD7D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8DF1814-557A-4E4C-AC49-42A4BB4CB7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3132582"/>
            <a:ext cx="323850" cy="162991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9C275C1-7B4D-4491-A44D-0A8E59976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456813"/>
            <a:ext cx="323850" cy="130568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25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EB2086-B5B7-4AF4-AC36-BB333FD23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71700" y="3947541"/>
            <a:ext cx="323850" cy="81495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A6B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CB61DF1-BB35-4B98-90C0-124750343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" y="4895850"/>
            <a:ext cx="704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6E5F63"/>
                </a:solidFill>
                <a:latin typeface="Aptos"/>
                <a:ea typeface="Aptos"/>
                <a:cs typeface="Aptos"/>
              </a:rPr>
              <a:t>Jan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A2EB5E5-08CC-4E3E-BE2D-641F1DF86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71800" y="2966085"/>
            <a:ext cx="323850" cy="179641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582B405-9696-40CE-AB8D-491792CBA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351657"/>
            <a:ext cx="323850" cy="141084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25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1B3836A-1C84-4C85-B67B-18F76CEEF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916871"/>
            <a:ext cx="323850" cy="8456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A6B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F5E85C3-6B0E-47C7-BEBB-992FF393E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38500" y="4895850"/>
            <a:ext cx="704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6E5F63"/>
                </a:solidFill>
                <a:latin typeface="Aptos"/>
                <a:ea typeface="Aptos"/>
                <a:cs typeface="Aptos"/>
              </a:rPr>
              <a:t>Feb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D7EC65D-37D5-407D-A54A-BAC66A62A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2795207"/>
            <a:ext cx="323850" cy="1967294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97031E4-62E2-493F-A064-ED772CD24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9200" y="3250882"/>
            <a:ext cx="323850" cy="151161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25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1E79899-9D7F-45BD-ABEA-8E8A9BB40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3978211"/>
            <a:ext cx="323850" cy="78428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A6B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032D108-14F6-4EB2-9F62-0F598B9DF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4895850"/>
            <a:ext cx="704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6E5F63"/>
                </a:solidFill>
                <a:latin typeface="Aptos"/>
                <a:ea typeface="Aptos"/>
                <a:cs typeface="Aptos"/>
              </a:rPr>
              <a:t>Mar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DA2D8C2-F4DC-4281-AF10-19C5A1D731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1943100"/>
            <a:ext cx="34671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14FBD19-5702-40B1-84FB-EC9D9945E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228850"/>
            <a:ext cx="23812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D8DF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FD8DF"/>
                </a:solidFill>
                <a:latin typeface="Aptos"/>
                <a:ea typeface="Aptos"/>
                <a:cs typeface="Aptos"/>
              </a:rPr>
              <a:t>Executive answer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2CD4357-50FB-4F22-9A58-2AE841E6B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667000"/>
            <a:ext cx="27813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7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Revenue still grew, but March growth slowed from +$69M to +$48M.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47FDA5B-64E8-45F6-8F0F-9A1925B6C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3638550"/>
            <a:ext cx="27813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Brand Video declined by $14M while Shopping and Visual Search added $62M combined.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469E905-B5BC-408C-9687-F338F3B29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4591050"/>
            <a:ext cx="21907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1B22"/>
          </a:solidFill>
          <a:ln xmlns:a="http://schemas.openxmlformats.org/drawingml/2006/main" w="9525">
            <a:solidFill>
              <a:srgbClr val="823243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062ADBD-24B9-4CE9-94F4-3B6F3BEF9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4667250"/>
            <a:ext cx="19621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rPr>
              <a:t>source q001_surface_revenue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2873608-195D-4359-A51D-B6949AF46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4972050"/>
            <a:ext cx="28384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1B22"/>
          </a:solidFill>
          <a:ln xmlns:a="http://schemas.openxmlformats.org/drawingml/2006/main" w="9525">
            <a:solidFill>
              <a:srgbClr val="823243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23103E7-3038-4C82-BB97-8622FBCF4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5048250"/>
            <a:ext cx="26098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rPr>
              <a:t>source q002_revenue_growth_waterfall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9EC14F5-C39E-49EB-982C-5199DA31B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983DD17-ED67-4B28-AF97-0241939FA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240513045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4012925-47A2-45E2-A100-E4E69EE9E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6E07B46-9A60-4583-9C1E-09548CE3E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339C18-7D47-472C-B1A4-15968C1C5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666B275-81A7-4508-B4C1-E65207A27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2404AAF-DCA8-4766-8813-1700D8DE4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GOVERNANCE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E17C5FF-5276-4AF7-8BFF-99B922399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5725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Trust gates are the product, not a compliance appendix.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B5ADEA0-968D-44D0-A8D2-CFCAC9014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981200"/>
            <a:ext cx="2714625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A7D81B-D7BC-42C4-BBB1-D3CAEEF07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124075"/>
            <a:ext cx="237172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Risk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6E13B84-BAD7-4E4A-92A0-027BE84A5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1981200"/>
            <a:ext cx="28575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E6B780C-CBC6-44D8-8B52-C59F52AD2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2124075"/>
            <a:ext cx="25146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System behavior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6E48B6D-5C10-4D36-AB17-A70E35FEB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6025" y="1981200"/>
            <a:ext cx="40957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FD42DE1-D768-4B2F-A4D2-EE671540B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67475" y="2124075"/>
            <a:ext cx="37528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Executive artifact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B5BA95-0A6D-4CF6-8FF9-0D3FAECA8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438400"/>
            <a:ext cx="2714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50A1447-683C-4C9B-B17B-5C46391F4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647950"/>
            <a:ext cx="2371725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Metric definition missing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E45C3F-C680-4601-9835-B79A4F463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24384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529B640-3C7E-4C8A-B79F-0D941F869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2647950"/>
            <a:ext cx="25146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Refuse or qualify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6E0B316-2DA4-4AAF-96B7-C966CCAD7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6025" y="2438400"/>
            <a:ext cx="4095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07228F6-CF7F-4AF3-9478-78183B326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67475" y="2647950"/>
            <a:ext cx="3752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Caveat tells leader what docs are missing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D452E9B-E5EE-49D2-92FF-97F070BD0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2714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0898472-0C71-49C0-B0BB-5E7A460AA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352800"/>
            <a:ext cx="2371725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Wrong grain or unclear joins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9D2B988-D860-497D-BA3E-52C748E93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1432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0372FFC-E924-43E6-9596-A9F1868D4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3352800"/>
            <a:ext cx="25146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Block unsupported attribution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81CDD20-1F4D-47CA-A441-6DA6B1CB8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6025" y="3143250"/>
            <a:ext cx="4095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6036C6F-A141-493D-A5E2-6056E4A34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67475" y="3352800"/>
            <a:ext cx="3752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Finding cites model grain and query ID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969BC7C-B298-444F-8143-4C8CBB355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48100"/>
            <a:ext cx="2714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E899365-0842-4713-9396-8AB1CC30F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057650"/>
            <a:ext cx="2371725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Unsafe or mutating SQL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607D98A-7EB0-45F5-8646-529F7030A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38481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5FEE7E5-0524-4D08-9FAC-BCAB5AAEE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4057650"/>
            <a:ext cx="25146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Reject before database open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F89E493-DC3D-4787-BD45-F9A66C365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6025" y="3848100"/>
            <a:ext cx="4095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1E607F5-2CB1-4AC1-9C65-1FF618202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67475" y="4057650"/>
            <a:ext cx="3752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No writeback, no attach, no extension load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B4BD82C-35D0-40FD-B8D9-3612FB18F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552950"/>
            <a:ext cx="2714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47DBD54-DE79-416B-975C-B51FB73A1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762500"/>
            <a:ext cx="2371725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Numeric claim without SQL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4378427-7CB3-4B80-8205-2DC201559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45529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39A27C4-CCC9-48C0-A0AB-1B905573E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9975" y="4762500"/>
            <a:ext cx="25146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Do not include it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2752E97-BF6D-4BC0-95FC-9AF41503C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6025" y="4552950"/>
            <a:ext cx="4095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66247BD-5EFE-40B4-991A-5C762C591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67475" y="4762500"/>
            <a:ext cx="3752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Every material number maps to an executed query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F92778D-9735-4213-9AC0-DE9516915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70C1EB4-AACF-4A70-A827-6509C9605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747514095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4DF3B49-AFAA-4C30-8094-ED3F1335E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3B8B01E-088E-4122-9EED-7C046F19F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A6559A0-73AF-42B9-BC8F-0613CE13E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9CB7E28-6AF9-4005-9B8E-FDD751C56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2FA37A3-B143-4B80-BF59-C1F1E6887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INTERNAL VALUE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E335AD-0E22-4EF5-B2FD-6D7E57FE1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763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75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075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The pilot creates leverage without pretending to replace BI or analysts.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F4FE3A5-A771-4F6B-BE13-31B495DB0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57400"/>
            <a:ext cx="981075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E36F24-C5D4-4108-A801-D86A5EB36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400300"/>
            <a:ext cx="209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rPr>
              <a:t>Executives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B2C68D3-F240-49D7-BC64-EA832845B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800350"/>
            <a:ext cx="37338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Faster first-pass answers to recurring KPI questions.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934ABFA-E5EC-4062-A00C-82B85F5AA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2400300"/>
            <a:ext cx="209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rPr>
              <a:t>Data owners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8E4535-BFFB-474F-8E66-E708C0786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2800350"/>
            <a:ext cx="37338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More reviewable outputs with SQL, hashes, and caveats attached.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D74948-0E74-454C-A4FB-99D6C5653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505200"/>
            <a:ext cx="209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rPr>
              <a:t>Analysts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86E004-5785-447D-BCEC-B55E7C302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905250"/>
            <a:ext cx="37338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Less repetitive narrative assembly and fewer one-off exports.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037A3F0-1546-4A80-A81F-C012DDD7D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3505200"/>
            <a:ext cx="209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E60023"/>
                </a:solidFill>
                <a:latin typeface="Aptos Display"/>
                <a:ea typeface="Aptos Display"/>
                <a:cs typeface="Aptos Display"/>
              </a:rPr>
              <a:t>Platform team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BA12E54-DDAC-4C46-8F66-5563E32CE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00700" y="3905250"/>
            <a:ext cx="37338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Reusable pattern for packaged agent skills and marketplace distribution.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984D2DE-8584-4375-B70F-5D91C1D79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" y="5086350"/>
            <a:ext cx="80962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9525">
            <a:solidFill>
              <a:srgbClr val="111111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1E7541A-9C71-48DF-BCE1-1896E497E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3340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The value metric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4799671-08B9-41F8-9489-CAF66A82E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657850"/>
            <a:ext cx="7239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Score correctness, data-owner trust, usefulness, and analyst time saved.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0E5A82C-A576-4184-A373-B8CBA32C3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CC143E9-E4AB-4398-96A1-89B3ED8DE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407012858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C4EF307-AE07-4181-B5C3-D85C76C27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F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D2C179D-1794-4DDB-90E5-9AF478ED8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0"/>
            <a:ext cx="20002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E9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1FACC37-9A6A-40A3-B87C-74012ACC2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286500"/>
            <a:ext cx="121920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AF70489-FF88-44E3-B53A-72497BA21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FA65B98-92F8-45A8-8AE2-71BF2FBA6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PILOT PLAN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7A8E05-8E3B-4BC4-8D8B-2184B36D3C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00100"/>
            <a:ext cx="866775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defRPr>
            </a:pPr>
            <a:r>
              <a:rPr sz="3300" b="1">
                <a:solidFill>
                  <a:srgbClr val="111111"/>
                </a:solidFill>
                <a:latin typeface="Aptos Display"/>
                <a:ea typeface="Aptos Display"/>
                <a:cs typeface="Aptos Display"/>
              </a:rPr>
              <a:t>Two weeks is enough to test whether the loop earns trust.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0FA9B22-F801-4A1A-B0CD-B62D200E2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914650"/>
            <a:ext cx="87439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7441E75-C61F-47DC-A3A2-C8BE1281D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28003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F6703D-3ACF-4F5A-8A05-B7932DA74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314700"/>
            <a:ext cx="23241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84D27C9-2433-4179-AAE0-D565762EDB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543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rPr>
              <a:t>Days 1-2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B66ED57-7681-4B47-A815-C6F59FE88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829050"/>
            <a:ext cx="1752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Select mart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EC63F5B-2721-4010-B4B6-C64DFE4C2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2100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Pick one documented DuckDB/dbt datamart and owner.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6EEF7F2-4363-4DA6-B283-84C623FFD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52950" y="28003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994793-B141-4B2A-B2EE-E347F302E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314700"/>
            <a:ext cx="23241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839CDEE-4FD7-497A-A6C8-3341684D7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3800" y="3543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rPr>
              <a:t>Days 3-5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463778D-4C67-4780-84FD-6686952E7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3800" y="3829050"/>
            <a:ext cx="1752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Build context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F4A9399-ADF3-4EE6-98C9-52526D9CA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33800" y="42100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Validate docs, grain, metrics, caveats, and query safety.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35284AC-1F2A-44B7-BA2C-02018DE03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00900" y="28003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2C083D4-336A-4350-8820-AA51126CD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314700"/>
            <a:ext cx="23241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51608A5-79C1-47A2-9558-C67BE7F17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543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rPr>
              <a:t>Days 6-8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1E80824-4367-42F6-A234-9704BE3D7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829050"/>
            <a:ext cx="1752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Run workflow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75B0219-72DC-4BC2-9BBF-9382F4D00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42100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Generate briefs for one recurring executive question.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C38070E-3DD6-4540-98FA-7BE2B65C8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28003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F5776B7-8376-4F47-9F23-BF5DA049B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314700"/>
            <a:ext cx="23241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4F6"/>
          </a:solidFill>
          <a:ln xmlns:a="http://schemas.openxmlformats.org/drawingml/2006/main" w="9525">
            <a:solidFill>
              <a:srgbClr val="EAD7DC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A9E95BD-AA2E-458F-9829-05F5EE1F9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543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defRPr>
            </a:pPr>
            <a:r>
              <a:rPr sz="975" b="1">
                <a:solidFill>
                  <a:srgbClr val="BD081C"/>
                </a:solidFill>
                <a:latin typeface="Aptos Mono"/>
                <a:ea typeface="Aptos Mono"/>
                <a:cs typeface="Aptos Mono"/>
              </a:rPr>
              <a:t>Days 9-10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DB93442-3633-4B20-BFDC-8039A509E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3829050"/>
            <a:ext cx="17526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11111"/>
                </a:solidFill>
                <a:latin typeface="Aptos"/>
                <a:ea typeface="Aptos"/>
                <a:cs typeface="Aptos"/>
              </a:defRPr>
            </a:pPr>
            <a:r>
              <a:rPr sz="1725" b="1">
                <a:solidFill>
                  <a:srgbClr val="111111"/>
                </a:solidFill>
                <a:latin typeface="Aptos"/>
                <a:ea typeface="Aptos"/>
                <a:cs typeface="Aptos"/>
              </a:rPr>
              <a:t>Review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CBF60BB-E8D2-4209-B68C-D535843F4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4210050"/>
            <a:ext cx="18478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Score correctness, usefulness, and analyst-time savings.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9A3B7A5-A628-4BF9-B2A6-417676278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19300" y="5181600"/>
            <a:ext cx="71818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1F3"/>
          </a:solidFill>
          <a:ln xmlns:a="http://schemas.openxmlformats.org/drawingml/2006/main" w="9525">
            <a:solidFill>
              <a:srgbClr val="F0B8C2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6092259-53E6-4CA0-8B6B-EAE0ECB36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6950" y="5353050"/>
            <a:ext cx="6667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BD081C"/>
                </a:solidFill>
                <a:latin typeface="Aptos"/>
                <a:ea typeface="Aptos"/>
                <a:cs typeface="Aptos"/>
              </a:defRPr>
            </a:pPr>
            <a:r>
              <a:rPr sz="1275" b="1">
                <a:solidFill>
                  <a:srgbClr val="BD081C"/>
                </a:solidFill>
                <a:latin typeface="Aptos"/>
                <a:ea typeface="Aptos"/>
                <a:cs typeface="Aptos"/>
              </a:rPr>
              <a:t>Success criteria: data-owner accepted, every claim cites SQL, two follow-ups handled, measurable analyst time saved.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023053C-67B9-4206-8619-BBA5A6A49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E5F63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6E5F63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EF41D51-898F-4554-94AF-1408872E6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6E5F63"/>
                </a:solidFill>
                <a:latin typeface="Aptos Mono"/>
                <a:ea typeface="Aptos Mono"/>
                <a:cs typeface="Aptos Mono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1857892276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6DFCB6-3D08-4C87-BC9A-00F540F6B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11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FB446B-6FC0-40ED-82C8-14D6EC0D6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76250"/>
            <a:ext cx="2286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002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C1FD0A8-9DA5-4402-860A-F30B0D544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6DCE2"/>
                </a:solidFill>
                <a:latin typeface="Aptos"/>
                <a:ea typeface="Aptos"/>
                <a:cs typeface="Aptos"/>
              </a:rPr>
              <a:t>DECISION REQUEST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D5C05E-0CA5-46E7-B615-5D586E134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933450"/>
            <a:ext cx="8667750" cy="1276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37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Fund a contained pilot to test answer quality and analyst time saved.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E621F2-07B6-459B-9D41-90CB9A0D4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381250"/>
            <a:ext cx="70485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725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Approve one datamart, one recurring executive workflow, one data owner, and a two-week evaluation window.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CE5804-FF42-49E2-905F-51CB00A17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67100"/>
            <a:ext cx="46291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B1B1B"/>
          </a:solidFill>
          <a:ln xmlns:a="http://schemas.openxmlformats.org/drawingml/2006/main" w="9525">
            <a:solidFill>
              <a:srgbClr val="4C252D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B73084B-1A4F-46D2-BBD9-187A61A99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752850"/>
            <a:ext cx="1714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In scope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AA6AE01-9171-4989-941B-0951BEC1D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133850"/>
            <a:ext cx="37147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DuckDB + dbt docs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One governed workflow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Reviewable briefs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Follow-up query loop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81C0CFB-9F8D-435A-9FF9-FD4B81523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467100"/>
            <a:ext cx="46291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B1B1B"/>
          </a:solidFill>
          <a:ln xmlns:a="http://schemas.openxmlformats.org/drawingml/2006/main" w="9525">
            <a:solidFill>
              <a:srgbClr val="4C252D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31BBF3E-2B87-44A6-9028-92E1A1669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752850"/>
            <a:ext cx="1714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5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Out of scope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27BA608-0B64-4D4E-92CE-B5C83C4EC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4133850"/>
            <a:ext cx="37147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Cloud warehouse connectors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Hosted dashboard UI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Entitlement enforcement</a:t>
            </a:r>
          </a:p>
          <a:p xmlns:a="http://schemas.openxmlformats.org/drawingml/2006/main">
            <a:pPr algn="l">
              <a:defRPr sz="135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Fully automated board reporting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BED36D-6E2F-4A9C-9341-24F6DB4D3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5715000"/>
            <a:ext cx="2343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1B22"/>
          </a:solidFill>
          <a:ln xmlns:a="http://schemas.openxmlformats.org/drawingml/2006/main" w="9525">
            <a:solidFill>
              <a:srgbClr val="82324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F7AA2F4-4349-41B9-AA29-D8CC1EA8C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791200"/>
            <a:ext cx="21145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defRPr>
            </a:pPr>
            <a:r>
              <a:rPr sz="900" b="1">
                <a:solidFill>
                  <a:srgbClr val="FFD8DF"/>
                </a:solidFill>
                <a:latin typeface="Aptos Mono"/>
                <a:ea typeface="Aptos Mono"/>
                <a:cs typeface="Aptos Mono"/>
              </a:rPr>
              <a:t>ask: approve two-week pilot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D53678-9858-4C21-A27E-67F235A49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438900"/>
            <a:ext cx="6096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F6DCE2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F6DCE2"/>
                </a:solidFill>
                <a:latin typeface="Aptos"/>
                <a:ea typeface="Aptos"/>
                <a:cs typeface="Aptos"/>
              </a:rPr>
              <a:t>Synthetic demo data. Local DuckDB. Claims cite SQL.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D169D3-FA18-41F3-B19B-E64990D6E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6419850"/>
            <a:ext cx="438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F6DCE2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6DCE2"/>
                </a:solidFill>
                <a:latin typeface="Aptos Mono"/>
                <a:ea typeface="Aptos Mono"/>
                <a:cs typeface="Aptos Mono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208310350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2026-05-24T19:27:48.1930000Z</dcterms:created>
  <dcterms:modified xsi:type="dcterms:W3CDTF">2026-05-24T19:27:48.1930000Z</dcterms:modified>
</coreProperties>
</file>